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9" r:id="rId19"/>
    <p:sldId id="275" r:id="rId20"/>
    <p:sldId id="276" r:id="rId21"/>
    <p:sldId id="277" r:id="rId22"/>
    <p:sldId id="278" r:id="rId23"/>
    <p:sldId id="274" r:id="rId24"/>
    <p:sldId id="280" r:id="rId25"/>
    <p:sldId id="270" r:id="rId26"/>
    <p:sldId id="283" r:id="rId27"/>
    <p:sldId id="281" r:id="rId28"/>
    <p:sldId id="282" r:id="rId29"/>
    <p:sldId id="284" r:id="rId30"/>
    <p:sldId id="290" r:id="rId31"/>
    <p:sldId id="291" r:id="rId32"/>
    <p:sldId id="292" r:id="rId33"/>
    <p:sldId id="293" r:id="rId34"/>
    <p:sldId id="285" r:id="rId35"/>
    <p:sldId id="286" r:id="rId36"/>
    <p:sldId id="287" r:id="rId37"/>
    <p:sldId id="295" r:id="rId38"/>
    <p:sldId id="288" r:id="rId39"/>
    <p:sldId id="294" r:id="rId40"/>
    <p:sldId id="289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3B5E4-A346-4BE4-9DE0-25CE575F4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B08BF-1964-45F4-85CA-13350990C2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CEA1C-1207-47DA-99AD-E4665F6712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8BC86-104B-4578-A11E-0795F53711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718C2-9617-404A-9E62-AC1FFB1D1E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049DF-AC4A-4107-A450-6A766104FA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F22F8-7B4B-4F54-9510-BBEDE18AE4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140E8-A7EC-4742-AE09-924B296415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2B559-896C-4B27-83DD-CC18EDDACC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42DF4-4420-4E17-8D28-4BFE2DE062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DF74B-4FB5-4F40-8099-5CD11406AD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09A86BD-3278-43C2-8DAB-C3DD649BB8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froststreet.net/archives/2004/03/pizza_pizza.html" TargetMode="External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i.timeinc.net/recipes/i/recipes/ck/01/07/gelato-ck-226609-l.jpg&amp;imgrefurl=http://find.myrecipes.com/recipes/recipefinder.dyn?action=displayRecipe&amp;recipe_id=226609&amp;h=300&amp;w=300&amp;sz=22&amp;hl=en&amp;start=3&amp;sig2=fMNey2PQohlj0HCMtH6OvQ&amp;um=1&amp;usg=__nGkpbQKgrwCLXTWa7DAYjdlcpHc=&amp;tbnid=JeBaH7M9BhPL0M:&amp;tbnh=116&amp;tbnw=116&amp;ei=quC-SNPaPIyWeayitKEO&amp;prev=/images?q=gelato&amp;um=1&amp;hl=en&amp;rlz=1T4GGIC_enUS266US266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Select%20Hotel.htm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Trip%20website.mht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roman_traj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0"/>
            <a:ext cx="4110038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7" descr="roman_trajan_dt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5650" y="381000"/>
            <a:ext cx="45783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8"/>
          <p:cNvSpPr txBox="1">
            <a:spLocks noChangeArrowheads="1"/>
          </p:cNvSpPr>
          <p:nvPr/>
        </p:nvSpPr>
        <p:spPr bwMode="auto">
          <a:xfrm>
            <a:off x="3429000" y="6096000"/>
            <a:ext cx="426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Column of Trajan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IMG_10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5791200" y="5791200"/>
            <a:ext cx="335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Arch of Septimius Severus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arch-constantine-wc-gfdl-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04800"/>
            <a:ext cx="64770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3200400" y="5791200"/>
            <a:ext cx="426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Arch of Constantine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colosse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area_sacra_a_largo_argenti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92480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1905000" y="6019800"/>
            <a:ext cx="548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Area Sacra – Largo di Torre Argentina</a:t>
            </a:r>
          </a:p>
        </p:txBody>
      </p:sp>
      <p:pic>
        <p:nvPicPr>
          <p:cNvPr id="15364" name="Picture 8" descr="R-09-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4038600"/>
            <a:ext cx="3048000" cy="2465388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campidogli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2209800" y="5791200"/>
            <a:ext cx="525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Piazza del Campidoglio - Capitol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panthe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0"/>
            <a:ext cx="8001000" cy="678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spanish-steps-2-750x500"/>
          <p:cNvPicPr>
            <a:picLocks noChangeAspect="1" noChangeArrowheads="1"/>
          </p:cNvPicPr>
          <p:nvPr/>
        </p:nvPicPr>
        <p:blipFill>
          <a:blip r:embed="rId2"/>
          <a:srcRect t="8400"/>
          <a:stretch>
            <a:fillRect/>
          </a:stretch>
        </p:blipFill>
        <p:spPr bwMode="auto">
          <a:xfrm>
            <a:off x="2057400" y="314325"/>
            <a:ext cx="4733925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artistico-via-condotti-towards-steps-da-as-m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76200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046-Trevi%20Founta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0"/>
            <a:ext cx="8382000" cy="629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3429000" y="6248400"/>
            <a:ext cx="419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Trevi Fountain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italy_m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0"/>
            <a:ext cx="5634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romd3-10"/>
          <p:cNvPicPr>
            <a:picLocks noChangeAspect="1" noChangeArrowheads="1"/>
          </p:cNvPicPr>
          <p:nvPr/>
        </p:nvPicPr>
        <p:blipFill>
          <a:blip r:embed="rId2"/>
          <a:srcRect t="5000" b="5000"/>
          <a:stretch>
            <a:fillRect/>
          </a:stretch>
        </p:blipFill>
        <p:spPr bwMode="auto">
          <a:xfrm>
            <a:off x="1666875" y="0"/>
            <a:ext cx="5810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navona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0"/>
            <a:ext cx="8001000" cy="573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1676400" y="6019800"/>
            <a:ext cx="609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Bernini – Fontana dei Quattro Fiumi – 4 Rivers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st%20peter's%20basil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590550"/>
            <a:ext cx="8191500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pie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838200"/>
            <a:ext cx="51339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1chapel"/>
          <p:cNvPicPr>
            <a:picLocks noChangeAspect="1" noChangeArrowheads="1"/>
          </p:cNvPicPr>
          <p:nvPr/>
        </p:nvPicPr>
        <p:blipFill>
          <a:blip r:embed="rId2"/>
          <a:srcRect b="13637"/>
          <a:stretch>
            <a:fillRect/>
          </a:stretch>
        </p:blipFill>
        <p:spPr bwMode="auto">
          <a:xfrm>
            <a:off x="1600200" y="-381000"/>
            <a:ext cx="6240463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laoco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0"/>
            <a:ext cx="338137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7" descr="athen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771900"/>
            <a:ext cx="72390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9" descr="hellenis_apolbelv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0"/>
            <a:ext cx="217170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galleria_borghe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562100"/>
            <a:ext cx="64770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1752600" y="609600"/>
            <a:ext cx="548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Villa &amp; Galleria </a:t>
            </a:r>
            <a:r>
              <a:rPr lang="en-US" dirty="0" smtClean="0"/>
              <a:t>Borghese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7" descr="T059281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914400"/>
            <a:ext cx="33210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9" descr="bernini_apollo_and_daph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914400"/>
            <a:ext cx="3238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veiim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0"/>
            <a:ext cx="7848600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6"/>
          <p:cNvSpPr txBox="1">
            <a:spLocks noChangeArrowheads="1"/>
          </p:cNvSpPr>
          <p:nvPr/>
        </p:nvSpPr>
        <p:spPr bwMode="auto">
          <a:xfrm>
            <a:off x="2286000" y="6248400"/>
            <a:ext cx="556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Monument to Vittorio Emanuele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2549594-View_on_Rome_from_Janiculum_Hill-Rom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457200"/>
            <a:ext cx="7696200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mor_big"/>
          <p:cNvPicPr>
            <a:picLocks noChangeAspect="1" noChangeArrowheads="1"/>
          </p:cNvPicPr>
          <p:nvPr/>
        </p:nvPicPr>
        <p:blipFill>
          <a:blip r:embed="rId2"/>
          <a:srcRect t="8623"/>
          <a:stretch>
            <a:fillRect/>
          </a:stretch>
        </p:blipFill>
        <p:spPr bwMode="auto">
          <a:xfrm>
            <a:off x="533400" y="0"/>
            <a:ext cx="80010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upload.wikimedia.org/wikipedia/commons/d/d5/RomaViaAppiaAntica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371600"/>
            <a:ext cx="6972300" cy="52292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352800" y="3810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Via </a:t>
            </a:r>
            <a:r>
              <a:rPr lang="en-US" dirty="0" err="1" smtClean="0"/>
              <a:t>Appia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lh5.ggpht.com/_DI5wzbZU4eE/R-BFXjXmINI/AAAAAAAAAoY/Q0C6U4KZEnU/Rome_CatasSanCallisto_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838200"/>
            <a:ext cx="3486150" cy="52292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105400" y="19812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Catacombs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chicainery.blogspot.com/images/rom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676400"/>
            <a:ext cx="6096000" cy="4572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19400" y="9144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Baths of Caracalla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upload.wikimedia.org/wikipedia/commons/4/4c/Statue_Domus_Aur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71600"/>
            <a:ext cx="3905250" cy="52292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05200" y="6858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Domus</a:t>
            </a:r>
            <a:r>
              <a:rPr lang="en-US" dirty="0" smtClean="0"/>
              <a:t> </a:t>
            </a:r>
            <a:r>
              <a:rPr lang="en-US" dirty="0" err="1" smtClean="0"/>
              <a:t>Aurea</a:t>
            </a:r>
            <a:endParaRPr lang="en-US" dirty="0"/>
          </a:p>
        </p:txBody>
      </p:sp>
      <p:pic>
        <p:nvPicPr>
          <p:cNvPr id="62468" name="Picture 4" descr="http://www.science.unitn.it/~caranti/Pics/DomusAur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752600"/>
            <a:ext cx="38100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2667000" y="533400"/>
            <a:ext cx="4648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/>
              <a:t>Roman Food!!!!</a:t>
            </a:r>
          </a:p>
        </p:txBody>
      </p:sp>
      <p:pic>
        <p:nvPicPr>
          <p:cNvPr id="31747" name="Picture 2" descr="http://farm1.static.flickr.com/167/413327890_3a47e0fe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19200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381000" y="3048000"/>
            <a:ext cx="2667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Bucatini all’amatriciana</a:t>
            </a:r>
          </a:p>
        </p:txBody>
      </p:sp>
      <p:pic>
        <p:nvPicPr>
          <p:cNvPr id="31749" name="Picture 4" descr="http://www.dewijdewereld.net/images/rome/pizza-napoletan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1371600"/>
            <a:ext cx="1858963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Box 5"/>
          <p:cNvSpPr txBox="1">
            <a:spLocks noChangeArrowheads="1"/>
          </p:cNvSpPr>
          <p:nvPr/>
        </p:nvSpPr>
        <p:spPr bwMode="auto">
          <a:xfrm>
            <a:off x="4114800" y="3048000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pizza</a:t>
            </a:r>
          </a:p>
        </p:txBody>
      </p:sp>
      <p:pic>
        <p:nvPicPr>
          <p:cNvPr id="31751" name="Picture 6" descr="http://www.wdwinfo.com/disney-podcast/Photos/tutto/antipasto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480060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2" name="TextBox 7"/>
          <p:cNvSpPr txBox="1">
            <a:spLocks noChangeArrowheads="1"/>
          </p:cNvSpPr>
          <p:nvPr/>
        </p:nvSpPr>
        <p:spPr bwMode="auto">
          <a:xfrm>
            <a:off x="304800" y="6248400"/>
            <a:ext cx="213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Antipasto misto</a:t>
            </a:r>
          </a:p>
        </p:txBody>
      </p:sp>
      <p:pic>
        <p:nvPicPr>
          <p:cNvPr id="31753" name="Picture 8" descr="http://lh5.ggpht.com/_lPRUAMXpA_8/SJRkrzl1pEI/AAAAAAAABZU/9lTvHpUmrbg/DSC_026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4572000"/>
            <a:ext cx="22987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4" name="TextBox 9"/>
          <p:cNvSpPr txBox="1">
            <a:spLocks noChangeArrowheads="1"/>
          </p:cNvSpPr>
          <p:nvPr/>
        </p:nvSpPr>
        <p:spPr bwMode="auto">
          <a:xfrm>
            <a:off x="3733800" y="6324600"/>
            <a:ext cx="198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Frito misto</a:t>
            </a:r>
          </a:p>
        </p:txBody>
      </p:sp>
      <p:pic>
        <p:nvPicPr>
          <p:cNvPr id="31755" name="Picture 10" descr="http://www.roma-pasta.com/images/gnocchi%20alla%20roman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1524000"/>
            <a:ext cx="24257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6" name="TextBox 11"/>
          <p:cNvSpPr txBox="1">
            <a:spLocks noChangeArrowheads="1"/>
          </p:cNvSpPr>
          <p:nvPr/>
        </p:nvSpPr>
        <p:spPr bwMode="auto">
          <a:xfrm>
            <a:off x="6629400" y="34290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Gnocchi alla Romana</a:t>
            </a:r>
          </a:p>
        </p:txBody>
      </p:sp>
      <p:pic>
        <p:nvPicPr>
          <p:cNvPr id="31757" name="Picture 14" descr="http://www.taunton.com/cms/uploadedimages/images/cooking/articles/issues_91-100/051092056-01-spaghetti-carbonara-recip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1800" y="4343400"/>
            <a:ext cx="1951038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TextBox 14"/>
          <p:cNvSpPr txBox="1">
            <a:spLocks noChangeArrowheads="1"/>
          </p:cNvSpPr>
          <p:nvPr/>
        </p:nvSpPr>
        <p:spPr bwMode="auto">
          <a:xfrm>
            <a:off x="5943600" y="6248400"/>
            <a:ext cx="297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Spaghetti alla carbonara</a:t>
            </a:r>
          </a:p>
        </p:txBody>
      </p:sp>
      <p:pic>
        <p:nvPicPr>
          <p:cNvPr id="31759" name="Picture 16" descr="Pizza Bianca">
            <a:hlinkClick r:id="rId8" tooltip="Pizza Bianca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828800" y="3352800"/>
            <a:ext cx="2095500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0" name="TextBox 16"/>
          <p:cNvSpPr txBox="1">
            <a:spLocks noChangeArrowheads="1"/>
          </p:cNvSpPr>
          <p:nvPr/>
        </p:nvSpPr>
        <p:spPr bwMode="auto">
          <a:xfrm>
            <a:off x="2590800" y="4800600"/>
            <a:ext cx="91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Pizza bianca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2133600" y="381000"/>
            <a:ext cx="4800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/>
              <a:t>Gelato!!!</a:t>
            </a:r>
          </a:p>
        </p:txBody>
      </p:sp>
      <p:pic>
        <p:nvPicPr>
          <p:cNvPr id="32771" name="Picture 2" descr="http://uppermidwestgourmet.net/wp-content/uploads/2006/09/gelato-photo-itl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981200"/>
            <a:ext cx="5332413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http://tbn0.google.com/images?q=tbn:JeBaH7M9BhPL0M:http://i.timeinc.net/recipes/i/recipes/ck/01/07/gelato-ck-226609-l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27432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christophruedt.com/joomla/images/stories/cappuci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57200"/>
            <a:ext cx="335280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4" descr="http://farm2.static.flickr.com/1270/1025339857_20df40f4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3733800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1905000" y="2895600"/>
            <a:ext cx="2362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Cappucino </a:t>
            </a:r>
          </a:p>
        </p:txBody>
      </p:sp>
      <p:sp>
        <p:nvSpPr>
          <p:cNvPr id="33797" name="TextBox 4"/>
          <p:cNvSpPr txBox="1">
            <a:spLocks noChangeArrowheads="1"/>
          </p:cNvSpPr>
          <p:nvPr/>
        </p:nvSpPr>
        <p:spPr bwMode="auto">
          <a:xfrm>
            <a:off x="6172200" y="3200400"/>
            <a:ext cx="2819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tiramisu</a:t>
            </a:r>
          </a:p>
        </p:txBody>
      </p:sp>
      <p:pic>
        <p:nvPicPr>
          <p:cNvPr id="33798" name="Picture 6" descr="http://www.calandrabakery.com/images/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4191000"/>
            <a:ext cx="33337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TextBox 6"/>
          <p:cNvSpPr txBox="1">
            <a:spLocks noChangeArrowheads="1"/>
          </p:cNvSpPr>
          <p:nvPr/>
        </p:nvSpPr>
        <p:spPr bwMode="auto">
          <a:xfrm>
            <a:off x="1371600" y="3733800"/>
            <a:ext cx="213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sfogliatelli</a:t>
            </a:r>
          </a:p>
        </p:txBody>
      </p:sp>
      <p:pic>
        <p:nvPicPr>
          <p:cNvPr id="33800" name="Picture 8" descr="http://www.ferraracafe.com/store/images/catalog/cannoli2_s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228600"/>
            <a:ext cx="24892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1" name="TextBox 8"/>
          <p:cNvSpPr txBox="1">
            <a:spLocks noChangeArrowheads="1"/>
          </p:cNvSpPr>
          <p:nvPr/>
        </p:nvSpPr>
        <p:spPr bwMode="auto">
          <a:xfrm>
            <a:off x="5715000" y="21336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cannoli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609601"/>
            <a:ext cx="6477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typical day might be like this….</a:t>
            </a:r>
          </a:p>
          <a:p>
            <a:endParaRPr lang="en-US" sz="3200" dirty="0" smtClean="0"/>
          </a:p>
          <a:p>
            <a:pPr>
              <a:buFont typeface="Wingdings" pitchFamily="2" charset="2"/>
              <a:buChar char="v"/>
            </a:pPr>
            <a:r>
              <a:rPr lang="en-US" sz="2000" dirty="0" smtClean="0"/>
              <a:t>Breakfast at hotel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v"/>
            </a:pPr>
            <a:r>
              <a:rPr lang="en-US" sz="2000" dirty="0" smtClean="0"/>
              <a:t>Morning:  Explore the Piazza </a:t>
            </a:r>
            <a:r>
              <a:rPr lang="en-US" sz="2000" dirty="0" err="1" smtClean="0"/>
              <a:t>Navona</a:t>
            </a:r>
            <a:r>
              <a:rPr lang="en-US" sz="2000" dirty="0" smtClean="0"/>
              <a:t>, the Palazzo </a:t>
            </a:r>
            <a:r>
              <a:rPr lang="en-US" sz="2000" dirty="0" err="1" smtClean="0"/>
              <a:t>Altemps</a:t>
            </a:r>
            <a:r>
              <a:rPr lang="en-US" sz="2000" dirty="0" smtClean="0"/>
              <a:t>, Castel </a:t>
            </a:r>
            <a:r>
              <a:rPr lang="en-US" sz="2000" dirty="0" err="1" smtClean="0"/>
              <a:t>Sant</a:t>
            </a:r>
            <a:r>
              <a:rPr lang="en-US" sz="2000" dirty="0" smtClean="0"/>
              <a:t>’ Angelo, and the </a:t>
            </a:r>
            <a:r>
              <a:rPr lang="en-US" sz="2000" dirty="0" err="1" smtClean="0"/>
              <a:t>Ara</a:t>
            </a:r>
            <a:r>
              <a:rPr lang="en-US" sz="2000" dirty="0" smtClean="0"/>
              <a:t> </a:t>
            </a:r>
            <a:r>
              <a:rPr lang="en-US" sz="2000" dirty="0" err="1" smtClean="0"/>
              <a:t>Pacis</a:t>
            </a:r>
            <a:endParaRPr lang="en-US" sz="2000" dirty="0" smtClean="0"/>
          </a:p>
          <a:p>
            <a:endParaRPr lang="en-US" sz="2000" dirty="0" smtClean="0"/>
          </a:p>
          <a:p>
            <a:pPr>
              <a:buFont typeface="Wingdings" pitchFamily="2" charset="2"/>
              <a:buChar char="v"/>
            </a:pPr>
            <a:r>
              <a:rPr lang="en-US" sz="2000" dirty="0" smtClean="0"/>
              <a:t>Lunch:  pizza </a:t>
            </a:r>
            <a:r>
              <a:rPr lang="en-US" sz="2000" dirty="0" err="1" smtClean="0"/>
              <a:t>bianca</a:t>
            </a:r>
            <a:r>
              <a:rPr lang="en-US" sz="2000" dirty="0" smtClean="0"/>
              <a:t> in Piazza </a:t>
            </a:r>
            <a:r>
              <a:rPr lang="en-US" sz="2000" dirty="0" err="1" smtClean="0"/>
              <a:t>Navona</a:t>
            </a:r>
            <a:endParaRPr lang="en-US" sz="2000" dirty="0" smtClean="0"/>
          </a:p>
          <a:p>
            <a:pPr>
              <a:buFont typeface="Wingdings" pitchFamily="2" charset="2"/>
              <a:buChar char="v"/>
            </a:pPr>
            <a:endParaRPr lang="en-US" sz="2000" dirty="0" smtClean="0"/>
          </a:p>
          <a:p>
            <a:pPr>
              <a:buFont typeface="Wingdings" pitchFamily="2" charset="2"/>
              <a:buChar char="v"/>
            </a:pPr>
            <a:r>
              <a:rPr lang="en-US" sz="2000" dirty="0" smtClean="0"/>
              <a:t>Afternoon:  Visit Villa &amp; Galleria Borghese (Bernini sculpture) and/or Villa Giulia (Etruscan artifacts), walking tour of churches &amp; fountains on the Quirinal Hill</a:t>
            </a:r>
          </a:p>
          <a:p>
            <a:pPr>
              <a:buFont typeface="Wingdings" pitchFamily="2" charset="2"/>
              <a:buChar char="v"/>
            </a:pPr>
            <a:endParaRPr lang="en-US" sz="2000" dirty="0" smtClean="0"/>
          </a:p>
          <a:p>
            <a:pPr>
              <a:buFont typeface="Wingdings" pitchFamily="2" charset="2"/>
              <a:buChar char="v"/>
            </a:pPr>
            <a:r>
              <a:rPr lang="en-US" sz="2000" dirty="0" smtClean="0"/>
              <a:t>Free time for shopping or relaxing in a café</a:t>
            </a:r>
          </a:p>
          <a:p>
            <a:pPr>
              <a:buFont typeface="Wingdings" pitchFamily="2" charset="2"/>
              <a:buChar char="v"/>
            </a:pPr>
            <a:endParaRPr lang="en-US" sz="2000" dirty="0" smtClean="0"/>
          </a:p>
          <a:p>
            <a:pPr>
              <a:buFont typeface="Wingdings" pitchFamily="2" charset="2"/>
              <a:buChar char="v"/>
            </a:pPr>
            <a:r>
              <a:rPr lang="en-US" sz="2000" dirty="0" smtClean="0"/>
              <a:t>Dinner at </a:t>
            </a:r>
            <a:r>
              <a:rPr lang="en-US" sz="2000" dirty="0" err="1" smtClean="0"/>
              <a:t>Matricianella</a:t>
            </a:r>
            <a:r>
              <a:rPr lang="en-US" sz="2000" dirty="0" smtClean="0"/>
              <a:t> </a:t>
            </a:r>
            <a:r>
              <a:rPr lang="en-US" sz="2000" dirty="0" smtClean="0"/>
              <a:t>(my favorite traditional restaurant in Rome)</a:t>
            </a:r>
            <a:endParaRPr lang="en-US" sz="2000" dirty="0" smtClean="0"/>
          </a:p>
          <a:p>
            <a:endParaRPr lang="en-US" sz="32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3505200" y="4572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The Cost</a:t>
            </a:r>
            <a:endParaRPr lang="en-US" sz="3600" dirty="0"/>
          </a:p>
        </p:txBody>
      </p:sp>
      <p:sp>
        <p:nvSpPr>
          <p:cNvPr id="26" name="TextBox 25"/>
          <p:cNvSpPr txBox="1"/>
          <p:nvPr/>
        </p:nvSpPr>
        <p:spPr>
          <a:xfrm>
            <a:off x="1066800" y="1828800"/>
            <a:ext cx="685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Airfare &amp; 6 nights in *** or **** hotel</a:t>
            </a:r>
          </a:p>
          <a:p>
            <a:endParaRPr lang="en-US" sz="2400" dirty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Benefits of a tour company</a:t>
            </a:r>
          </a:p>
          <a:p>
            <a:pPr>
              <a:buFont typeface="Wingdings" pitchFamily="2" charset="2"/>
              <a:buChar char="Ø"/>
            </a:pPr>
            <a:endParaRPr lang="en-US" sz="2400" dirty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Cost of tour guide</a:t>
            </a:r>
          </a:p>
          <a:p>
            <a:pPr>
              <a:buFont typeface="Wingdings" pitchFamily="2" charset="2"/>
              <a:buChar char="Ø"/>
            </a:pPr>
            <a:endParaRPr lang="en-US" sz="2400" dirty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What if you booked it yourself?  </a:t>
            </a:r>
            <a:r>
              <a:rPr lang="en-US" sz="2400" dirty="0" smtClean="0">
                <a:sym typeface="Wingdings" pitchFamily="2" charset="2"/>
              </a:rPr>
              <a:t></a:t>
            </a:r>
          </a:p>
          <a:p>
            <a:pPr>
              <a:buFont typeface="Wingdings" pitchFamily="2" charset="2"/>
              <a:buChar char="Ø"/>
            </a:pPr>
            <a:endParaRPr lang="en-US" sz="2400" dirty="0">
              <a:sym typeface="Wingdings" pitchFamily="2" charset="2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ym typeface="Wingdings" pitchFamily="2" charset="2"/>
              </a:rPr>
              <a:t>Comparable trips through ACIS:  $3000-$3500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ym typeface="Wingdings" pitchFamily="2" charset="2"/>
              </a:rPr>
              <a:t>Comparable trips through EF:  $2500-$2800</a:t>
            </a:r>
            <a:endParaRPr lang="en-US" sz="2400" dirty="0" smtClean="0"/>
          </a:p>
        </p:txBody>
      </p:sp>
      <p:graphicFrame>
        <p:nvGraphicFramePr>
          <p:cNvPr id="24" name="Object 23">
            <a:hlinkClick r:id="rId3" action="ppaction://hlinkfile"/>
          </p:cNvPr>
          <p:cNvGraphicFramePr>
            <a:graphicFrameLocks noChangeAspect="1"/>
          </p:cNvGraphicFramePr>
          <p:nvPr/>
        </p:nvGraphicFramePr>
        <p:xfrm>
          <a:off x="6248400" y="3962400"/>
          <a:ext cx="952500" cy="485775"/>
        </p:xfrm>
        <a:graphic>
          <a:graphicData uri="http://schemas.openxmlformats.org/presentationml/2006/ole">
            <p:oleObj spid="_x0000_s34834" name="Package" r:id="rId4" imgW="95256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533400"/>
            <a:ext cx="62484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		Trip Website:  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Register and make payments online</a:t>
            </a:r>
            <a:endParaRPr lang="en-US" sz="2400" dirty="0" smtClean="0"/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Comment/discussion board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Links for Rome travel</a:t>
            </a:r>
            <a:endParaRPr lang="en-US" sz="2400" dirty="0" smtClean="0"/>
          </a:p>
        </p:txBody>
      </p:sp>
      <p:graphicFrame>
        <p:nvGraphicFramePr>
          <p:cNvPr id="3" name="Object 2">
            <a:hlinkClick r:id="rId3" action="ppaction://hlinkfile"/>
          </p:cNvPr>
          <p:cNvGraphicFramePr>
            <a:graphicFrameLocks noChangeAspect="1"/>
          </p:cNvGraphicFramePr>
          <p:nvPr/>
        </p:nvGraphicFramePr>
        <p:xfrm>
          <a:off x="6019800" y="685800"/>
          <a:ext cx="962025" cy="485775"/>
        </p:xfrm>
        <a:graphic>
          <a:graphicData uri="http://schemas.openxmlformats.org/presentationml/2006/ole">
            <p:oleObj spid="_x0000_s84994" name="Package" r:id="rId4" imgW="96192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th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0" y="7620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Due Dates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990600" y="1828800"/>
            <a:ext cx="708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/>
              <a:t> </a:t>
            </a:r>
            <a:r>
              <a:rPr lang="en-US" dirty="0" smtClean="0"/>
              <a:t>November 1 – registration &amp; deposit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December 1 – balance 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If you decide after Nov. 1, price increases $100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Arch%20of%20Tit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0"/>
            <a:ext cx="523398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2362200" y="5943600"/>
            <a:ext cx="4419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/>
              <a:t>	Arch of Titus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TempleofCast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0"/>
            <a:ext cx="384016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2209800" y="6096000"/>
            <a:ext cx="3581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Temple of Castor and Pollux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2foro-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3983038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2895600" y="6172200"/>
            <a:ext cx="335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Column of Phocas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2foro-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0"/>
            <a:ext cx="4432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6019800" y="55626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Temple of Vesta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basil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8077200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6"/>
          <p:cNvSpPr txBox="1">
            <a:spLocks noChangeArrowheads="1"/>
          </p:cNvSpPr>
          <p:nvPr/>
        </p:nvSpPr>
        <p:spPr bwMode="auto">
          <a:xfrm>
            <a:off x="2971800" y="5943600"/>
            <a:ext cx="411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Basilica of Maxentius and Constantine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247</Words>
  <Application>Microsoft PowerPoint</Application>
  <PresentationFormat>On-screen Show (4:3)</PresentationFormat>
  <Paragraphs>69</Paragraphs>
  <Slides>40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Default Design</vt:lpstr>
      <vt:lpstr>Package</vt:lpstr>
      <vt:lpstr>Rome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Company>Ridgefield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Rome</dc:title>
  <dc:creator>cyoung</dc:creator>
  <cp:lastModifiedBy>cyoung</cp:lastModifiedBy>
  <cp:revision>6</cp:revision>
  <dcterms:created xsi:type="dcterms:W3CDTF">2007-02-27T12:32:38Z</dcterms:created>
  <dcterms:modified xsi:type="dcterms:W3CDTF">2008-09-19T18:18:17Z</dcterms:modified>
</cp:coreProperties>
</file>